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  <p:sldMasterId id="2147483655" r:id="rId2"/>
  </p:sldMasterIdLst>
  <p:notesMasterIdLst>
    <p:notesMasterId r:id="rId7"/>
  </p:notesMasterIdLst>
  <p:handoutMasterIdLst>
    <p:handoutMasterId r:id="rId8"/>
  </p:handoutMasterIdLst>
  <p:sldIdLst>
    <p:sldId id="524" r:id="rId3"/>
    <p:sldId id="559" r:id="rId4"/>
    <p:sldId id="578" r:id="rId5"/>
    <p:sldId id="579" r:id="rId6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50000"/>
      </a:spcBef>
      <a:spcAft>
        <a:spcPct val="0"/>
      </a:spcAft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bg1"/>
        </a:solidFill>
        <a:latin typeface="Arial" panose="020B0604020202020204" pitchFamily="34" charset="0"/>
        <a:ea typeface="HGP創英角ﾎﾟｯﾌﾟ体" panose="040B0A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mi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777777"/>
    <a:srgbClr val="CCFFCC"/>
    <a:srgbClr val="FF9900"/>
    <a:srgbClr val="FFFFCC"/>
    <a:srgbClr val="FF3300"/>
    <a:srgbClr val="CCFF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171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5F5F5F"/>
                </a:solidFill>
                <a:ea typeface="HG丸ｺﾞｼｯｸM-PRO" panose="020F0600000000000000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5F5F5F"/>
                </a:solidFill>
                <a:ea typeface="HG丸ｺﾞｼｯｸM-PRO" panose="020F0600000000000000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8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5F5F5F"/>
                </a:solidFill>
                <a:ea typeface="HG丸ｺﾞｼｯｸM-PRO" panose="020F0600000000000000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8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5F5F5F"/>
                </a:solidFill>
                <a:ea typeface="HG丸ｺﾞｼｯｸM-PRO" panose="020F0600000000000000" pitchFamily="50" charset="-128"/>
              </a:defRPr>
            </a:lvl1pPr>
          </a:lstStyle>
          <a:p>
            <a:fld id="{75095EF6-6014-43A1-8F7F-C77A23EB03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4018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9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9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9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309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fld id="{90F904E9-CD9B-4E8B-ABEE-76874E1AD1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6658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10B51-430F-4462-9BD1-5FF86004BE36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政策</a:t>
            </a:r>
          </a:p>
        </p:txBody>
      </p:sp>
    </p:spTree>
    <p:extLst>
      <p:ext uri="{BB962C8B-B14F-4D97-AF65-F5344CB8AC3E}">
        <p14:creationId xmlns:p14="http://schemas.microsoft.com/office/powerpoint/2010/main" val="1035255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10B51-430F-4462-9BD1-5FF86004BE36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政策</a:t>
            </a:r>
          </a:p>
        </p:txBody>
      </p:sp>
    </p:spTree>
    <p:extLst>
      <p:ext uri="{BB962C8B-B14F-4D97-AF65-F5344CB8AC3E}">
        <p14:creationId xmlns:p14="http://schemas.microsoft.com/office/powerpoint/2010/main" val="1730631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82358-98E5-F33A-8D37-8F5DDEC23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6414A8-11FB-AF17-D820-648B136A9E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10B51-430F-4462-9BD1-5FF86004BE36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87074" name="Rectangle 2">
            <a:extLst>
              <a:ext uri="{FF2B5EF4-FFF2-40B4-BE49-F238E27FC236}">
                <a16:creationId xmlns:a16="http://schemas.microsoft.com/office/drawing/2014/main" id="{2BACF6ED-F08E-6D11-3609-38A15C0C4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id="{FEC8BD2B-8CFC-43AE-6FC2-B01F567F9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政策</a:t>
            </a:r>
          </a:p>
        </p:txBody>
      </p:sp>
    </p:spTree>
    <p:extLst>
      <p:ext uri="{BB962C8B-B14F-4D97-AF65-F5344CB8AC3E}">
        <p14:creationId xmlns:p14="http://schemas.microsoft.com/office/powerpoint/2010/main" val="368583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2322" name="Object 2"/>
          <p:cNvGraphicFramePr>
            <a:graphicFrameLocks noChangeAspect="1"/>
          </p:cNvGraphicFramePr>
          <p:nvPr/>
        </p:nvGraphicFramePr>
        <p:xfrm>
          <a:off x="5294313" y="5046663"/>
          <a:ext cx="2881312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写真" r:id="rId2" imgW="2476190" imgH="1457143" progId="MSPhotoEd.3">
                  <p:embed/>
                </p:oleObj>
              </mc:Choice>
              <mc:Fallback>
                <p:oleObj name="Photo Editor 写真" r:id="rId2" imgW="2476190" imgH="1457143" progId="MSPhotoEd.3">
                  <p:embed/>
                  <p:pic>
                    <p:nvPicPr>
                      <p:cNvPr id="3123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313" y="5046663"/>
                        <a:ext cx="2881312" cy="169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12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524625"/>
            <a:ext cx="2895600" cy="2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12325" name="AutoShape 5"/>
          <p:cNvSpPr>
            <a:spLocks noChangeArrowheads="1"/>
          </p:cNvSpPr>
          <p:nvPr/>
        </p:nvSpPr>
        <p:spPr bwMode="auto">
          <a:xfrm>
            <a:off x="685800" y="234950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kumimoji="0" lang="ja-JP" altLang="ja-JP" sz="2400">
              <a:solidFill>
                <a:schemeClr val="tx1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2222C54E-0DCB-443C-A034-CFB0659D8DA8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76506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96063" y="31750"/>
            <a:ext cx="2090737" cy="609441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23850" y="31750"/>
            <a:ext cx="6119813" cy="609441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BC3E5969-B11E-4CF5-B9EB-D2569A5EADF0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203083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1BC5E-1C94-4FC6-91A6-4538584F66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897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6785-778D-420A-B1F3-4CC3D9FF30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3801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19B7F-88CE-4256-B275-CB7BF8A13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269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26262-199C-4B3C-AAF4-CEA6A86008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9992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CD2A8-835A-4BF7-9AA0-B4C079BB2B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9571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7A653-89DA-4829-8828-A38A5224EA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6419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C027D-A604-48D5-BADD-890184F0092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5569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3526F-98FA-48F3-A72F-180C6D84F7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738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D55DAF02-1042-4BA5-88D9-76890B89F6F2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0031595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F8E17-FA03-4560-8506-58531C2195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2374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C8D68-3052-4F5B-9915-2451B2EC155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7424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AC00F-A5B6-4E5C-AB53-3BD5BC00648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999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9C19D8-BD3C-4E8A-9FF5-F5EF4E8107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851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AD65F30A-0017-4D3B-AB19-BC333BE75008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71325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D392426B-69A2-48BB-BAA5-F910DD045729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94174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AED24B31-99F8-4B8A-8E35-31690BAF3656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7326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17D36300-FB08-4933-82CB-3EB87759CF9B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8252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7E839D7D-74AB-4EC9-952F-42CB7F64D9B3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14368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376247FF-73C7-4DC1-8B1F-E4B76C5D97E4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9841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-</a:t>
            </a:r>
            <a:fld id="{7B93BA45-2C12-4E35-9C7B-D07B9998295D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07773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1750"/>
            <a:ext cx="79311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ますた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453188"/>
            <a:ext cx="612775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r>
              <a:rPr lang="en-US" altLang="ja-JP"/>
              <a:t>-</a:t>
            </a:r>
            <a:fld id="{4115C07A-6667-4A4A-BAD4-7CC6D030A7E8}" type="slidenum">
              <a:rPr lang="en-US" altLang="ja-JP"/>
              <a:pPr/>
              <a:t>‹#›</a:t>
            </a:fld>
            <a:r>
              <a:rPr lang="en-US" altLang="ja-JP"/>
              <a:t>-</a:t>
            </a:r>
          </a:p>
        </p:txBody>
      </p:sp>
      <p:sp>
        <p:nvSpPr>
          <p:cNvPr id="311301" name="AutoShape 5"/>
          <p:cNvSpPr>
            <a:spLocks noChangeArrowheads="1"/>
          </p:cNvSpPr>
          <p:nvPr/>
        </p:nvSpPr>
        <p:spPr bwMode="auto">
          <a:xfrm>
            <a:off x="395288" y="511175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kumimoji="0" lang="ja-JP" altLang="ja-JP" sz="2400">
              <a:solidFill>
                <a:schemeClr val="tx1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pic>
        <p:nvPicPr>
          <p:cNvPr id="311302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15888"/>
            <a:ext cx="2295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panose="020B0604020202020204" pitchFamily="34" charset="0"/>
          <a:ea typeface="HGP創英角ｺﾞｼｯｸUB" panose="020B0900000000000000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62943"/>
            <a:ext cx="21336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62943"/>
            <a:ext cx="2895600" cy="25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 dirty="0"/>
          </a:p>
        </p:txBody>
      </p:sp>
      <p:sp>
        <p:nvSpPr>
          <p:cNvPr id="317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2943"/>
            <a:ext cx="2133600" cy="258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fld id="{0189F6F9-9B68-4A78-A76D-73A999673B0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74750" y="2159000"/>
            <a:ext cx="6805613" cy="1143000"/>
          </a:xfrm>
        </p:spPr>
        <p:txBody>
          <a:bodyPr anchor="ctr"/>
          <a:lstStyle/>
          <a:p>
            <a:r>
              <a:rPr lang="ja-JP" altLang="en-US" sz="3800" dirty="0">
                <a:solidFill>
                  <a:schemeClr val="tx1"/>
                </a:solidFill>
                <a:ea typeface="HGP創英角ﾎﾟｯﾌﾟ体" panose="040B0A00000000000000" pitchFamily="50" charset="-128"/>
              </a:rPr>
              <a:t>事前課題シート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9700" y="3148013"/>
            <a:ext cx="6400800" cy="487362"/>
          </a:xfrm>
        </p:spPr>
        <p:txBody>
          <a:bodyPr/>
          <a:lstStyle/>
          <a:p>
            <a:r>
              <a:rPr lang="ja-JP" altLang="en-US" dirty="0">
                <a:ea typeface="HG丸ｺﾞｼｯｸM-PRO" panose="020F0600000000000000" pitchFamily="50" charset="-128"/>
              </a:rPr>
              <a:t>令和７年度　政策形成研修</a:t>
            </a:r>
          </a:p>
        </p:txBody>
      </p:sp>
      <p:sp>
        <p:nvSpPr>
          <p:cNvPr id="338948" name="Line 4"/>
          <p:cNvSpPr>
            <a:spLocks noChangeShapeType="1"/>
          </p:cNvSpPr>
          <p:nvPr/>
        </p:nvSpPr>
        <p:spPr bwMode="auto">
          <a:xfrm>
            <a:off x="504825" y="3097213"/>
            <a:ext cx="8148638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ja-JP" altLang="en-US"/>
          </a:p>
        </p:txBody>
      </p:sp>
      <p:sp>
        <p:nvSpPr>
          <p:cNvPr id="2" name="サブタイトル 12">
            <a:extLst>
              <a:ext uri="{FF2B5EF4-FFF2-40B4-BE49-F238E27FC236}">
                <a16:creationId xmlns:a16="http://schemas.microsoft.com/office/drawing/2014/main" id="{A9091888-FD59-3014-27D1-4B4E25E7EC80}"/>
              </a:ext>
            </a:extLst>
          </p:cNvPr>
          <p:cNvSpPr txBox="1">
            <a:spLocks/>
          </p:cNvSpPr>
          <p:nvPr/>
        </p:nvSpPr>
        <p:spPr bwMode="auto">
          <a:xfrm>
            <a:off x="1371600" y="4723348"/>
            <a:ext cx="6400800" cy="73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福岡県市町村職員研修所</a:t>
            </a: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D1E3FB-F1BC-DDA7-3141-EECDEC95FFEB}"/>
              </a:ext>
            </a:extLst>
          </p:cNvPr>
          <p:cNvSpPr/>
          <p:nvPr/>
        </p:nvSpPr>
        <p:spPr bwMode="auto">
          <a:xfrm>
            <a:off x="2178996" y="5454117"/>
            <a:ext cx="1147862" cy="48736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所属団体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002AE4-9C38-AA5E-D99B-2929AD3226E4}"/>
              </a:ext>
            </a:extLst>
          </p:cNvPr>
          <p:cNvSpPr/>
          <p:nvPr/>
        </p:nvSpPr>
        <p:spPr bwMode="auto">
          <a:xfrm>
            <a:off x="3326858" y="5454118"/>
            <a:ext cx="3638145" cy="48736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C1511F-0702-B545-B174-4B4150D97E6D}"/>
              </a:ext>
            </a:extLst>
          </p:cNvPr>
          <p:cNvSpPr/>
          <p:nvPr/>
        </p:nvSpPr>
        <p:spPr bwMode="auto">
          <a:xfrm>
            <a:off x="2178996" y="5941206"/>
            <a:ext cx="1147862" cy="48736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A82A43-56B4-1FBA-85A1-64CDAE156825}"/>
              </a:ext>
            </a:extLst>
          </p:cNvPr>
          <p:cNvSpPr/>
          <p:nvPr/>
        </p:nvSpPr>
        <p:spPr bwMode="auto">
          <a:xfrm>
            <a:off x="3326858" y="5941207"/>
            <a:ext cx="3638145" cy="48736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HGP創英角ﾎﾟｯﾌﾟ体" panose="040B0A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65C2-314F-489F-8E4F-DBDC16513A1D}" type="slidenum">
              <a:rPr lang="en-US" altLang="ja-JP"/>
              <a:pPr/>
              <a:t>1</a:t>
            </a:fld>
            <a:endParaRPr lang="en-US" altLang="ja-JP" dirty="0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22262"/>
          </a:xfr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1600" dirty="0">
                <a:ea typeface="HGS創英角ﾎﾟｯﾌﾟ体" panose="040B0A00000000000000" pitchFamily="50" charset="-128"/>
              </a:rPr>
              <a:t>政策とは、何か</a:t>
            </a:r>
          </a:p>
        </p:txBody>
      </p:sp>
      <p:sp>
        <p:nvSpPr>
          <p:cNvPr id="386052" name="Rectangle 4"/>
          <p:cNvSpPr>
            <a:spLocks noChangeArrowheads="1"/>
          </p:cNvSpPr>
          <p:nvPr/>
        </p:nvSpPr>
        <p:spPr bwMode="auto">
          <a:xfrm>
            <a:off x="465138" y="1336925"/>
            <a:ext cx="8229600" cy="2066524"/>
          </a:xfrm>
          <a:prstGeom prst="rect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6054" name="Text Box 6"/>
          <p:cNvSpPr txBox="1">
            <a:spLocks noChangeArrowheads="1"/>
          </p:cNvSpPr>
          <p:nvPr/>
        </p:nvSpPr>
        <p:spPr bwMode="auto">
          <a:xfrm>
            <a:off x="465138" y="773113"/>
            <a:ext cx="8213724" cy="54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69875" indent="-269875"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ja-JP" altLang="en-US" sz="1200" dirty="0">
                <a:ea typeface="HG丸ｺﾞｼｯｸM-PRO" panose="020F0600000000000000" pitchFamily="50" charset="-128"/>
              </a:rPr>
              <a:t>１．あなたが、日頃、よく耳にする、あるいは、使う“政策”という単語を含む言葉には、何がありますか。（○○政策、政策○○する・・・）</a:t>
            </a:r>
          </a:p>
        </p:txBody>
      </p:sp>
      <p:sp>
        <p:nvSpPr>
          <p:cNvPr id="386055" name="Text Box 7"/>
          <p:cNvSpPr txBox="1">
            <a:spLocks noChangeArrowheads="1"/>
          </p:cNvSpPr>
          <p:nvPr/>
        </p:nvSpPr>
        <p:spPr bwMode="auto">
          <a:xfrm>
            <a:off x="457200" y="3642788"/>
            <a:ext cx="8221662" cy="54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69875" indent="-269875"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ja-JP" altLang="en-US" sz="1200" dirty="0">
                <a:ea typeface="HG丸ｺﾞｼｯｸM-PRO" panose="020F0600000000000000" pitchFamily="50" charset="-128"/>
              </a:rPr>
              <a:t>２．現在、あなたが所属する団体では、どのような“政策”のもと、行政運営を行っていますか（あなたが所属する団体の政策は、何ですか）。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0DC756B-86C2-B22A-72CA-6AF2E49DB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8" y="4206600"/>
            <a:ext cx="8229600" cy="2066524"/>
          </a:xfrm>
          <a:prstGeom prst="rect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65C2-314F-489F-8E4F-DBDC16513A1D}" type="slidenum">
              <a:rPr lang="en-US" altLang="ja-JP"/>
              <a:pPr/>
              <a:t>2</a:t>
            </a:fld>
            <a:endParaRPr lang="en-US" altLang="ja-JP" dirty="0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22262"/>
          </a:xfr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1600" dirty="0">
                <a:ea typeface="HGS創英角ﾎﾟｯﾌﾟ体" panose="040B0A00000000000000" pitchFamily="50" charset="-128"/>
              </a:rPr>
              <a:t>政策・施策の立案</a:t>
            </a:r>
          </a:p>
        </p:txBody>
      </p:sp>
      <p:sp>
        <p:nvSpPr>
          <p:cNvPr id="386054" name="Text Box 6"/>
          <p:cNvSpPr txBox="1">
            <a:spLocks noChangeArrowheads="1"/>
          </p:cNvSpPr>
          <p:nvPr/>
        </p:nvSpPr>
        <p:spPr bwMode="auto">
          <a:xfrm>
            <a:off x="457200" y="779790"/>
            <a:ext cx="8069262" cy="54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69875" indent="-269875"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ja-JP" altLang="en-US" sz="1200" dirty="0">
                <a:ea typeface="HG丸ｺﾞｼｯｸM-PRO" panose="020F0600000000000000" pitchFamily="50" charset="-128"/>
              </a:rPr>
              <a:t>１．自治体職員として活動する中で、あなたが認識している問題、または住民から指摘を受ける所属団体の問題について、簡潔にまとめてください。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7C97E03-0E35-A10C-864F-7AEF9B9F1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30914"/>
            <a:ext cx="8229599" cy="2464813"/>
          </a:xfrm>
          <a:prstGeom prst="rect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8AF3C6A-0A00-60F9-9428-2A6252AE3767}"/>
              </a:ext>
            </a:extLst>
          </p:cNvPr>
          <p:cNvSpPr txBox="1"/>
          <p:nvPr/>
        </p:nvSpPr>
        <p:spPr>
          <a:xfrm>
            <a:off x="4727643" y="3881335"/>
            <a:ext cx="3959156" cy="102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3038" algn="just">
              <a:spcBef>
                <a:spcPts val="0"/>
              </a:spcBef>
            </a:pPr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記入例：業務の処理ルールが統一されていない</a:t>
            </a:r>
            <a:endParaRPr lang="en-US" altLang="ja-JP" sz="1100" kern="100" dirty="0"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  <a:p>
            <a:pPr marL="174625" indent="-173038" algn="just">
              <a:spcBef>
                <a:spcPts val="0"/>
              </a:spcBef>
            </a:pPr>
            <a:r>
              <a:rPr lang="ja-JP" altLang="en-US" sz="1100" kern="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図書館（公民館）の利用に不満が出ている　　　等</a:t>
            </a:r>
          </a:p>
          <a:p>
            <a:pPr indent="-146685" algn="just"/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※なお、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雇用対策</a:t>
            </a:r>
            <a:r>
              <a:rPr lang="ja-JP" altLang="en-US" sz="1100" kern="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や地球温暖化など市町村の枠を超える広域的な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問題、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高速道路整備など特定の地域に関する局所的な問題、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及び上司のマネジメント能力</a:t>
            </a:r>
            <a:r>
              <a:rPr lang="ja-JP" altLang="en-US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など</a:t>
            </a:r>
            <a:r>
              <a:rPr lang="ja-JP" altLang="ja-JP" sz="1100" kern="100" dirty="0"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個人的な問題は対象外とします。</a:t>
            </a:r>
          </a:p>
        </p:txBody>
      </p:sp>
    </p:spTree>
    <p:extLst>
      <p:ext uri="{BB962C8B-B14F-4D97-AF65-F5344CB8AC3E}">
        <p14:creationId xmlns:p14="http://schemas.microsoft.com/office/powerpoint/2010/main" val="166999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0B4EC-0D3D-4725-1858-CBE0DAB2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4">
            <a:extLst>
              <a:ext uri="{FF2B5EF4-FFF2-40B4-BE49-F238E27FC236}">
                <a16:creationId xmlns:a16="http://schemas.microsoft.com/office/drawing/2014/main" id="{51F57D3D-A718-7BA5-BCC9-21E64EA47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65C2-314F-489F-8E4F-DBDC16513A1D}" type="slidenum">
              <a:rPr lang="en-US" altLang="ja-JP"/>
              <a:pPr/>
              <a:t>3</a:t>
            </a:fld>
            <a:endParaRPr lang="en-US" altLang="ja-JP" dirty="0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id="{DBCDEA1B-E235-D465-5B44-2EC8E6A1E6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22262"/>
          </a:xfr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1600" dirty="0">
                <a:ea typeface="HGS創英角ﾎﾟｯﾌﾟ体" panose="040B0A00000000000000" pitchFamily="50" charset="-128"/>
              </a:rPr>
              <a:t>政策形成の新たな潮流</a:t>
            </a:r>
          </a:p>
        </p:txBody>
      </p:sp>
      <p:sp>
        <p:nvSpPr>
          <p:cNvPr id="386054" name="Text Box 6">
            <a:extLst>
              <a:ext uri="{FF2B5EF4-FFF2-40B4-BE49-F238E27FC236}">
                <a16:creationId xmlns:a16="http://schemas.microsoft.com/office/drawing/2014/main" id="{385D235D-8361-7A35-5670-6C262157D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79790"/>
            <a:ext cx="8069262" cy="54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69875" indent="-269875"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ct val="0"/>
              </a:spcBef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ja-JP" altLang="en-US" sz="1200" dirty="0">
                <a:ea typeface="HG丸ｺﾞｼｯｸM-PRO" panose="020F0600000000000000" pitchFamily="50" charset="-128"/>
              </a:rPr>
              <a:t>１．あなたが所属する自治体・団体の総合計画（基本構想・基本計画）の概要</a:t>
            </a:r>
            <a:r>
              <a:rPr lang="en-US" altLang="ja-JP" sz="1200" baseline="30000" dirty="0"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ea typeface="HG丸ｺﾞｼｯｸM-PRO" panose="020F0600000000000000" pitchFamily="50" charset="-128"/>
              </a:rPr>
              <a:t>を、研修当日に持参してください。</a:t>
            </a:r>
            <a:br>
              <a:rPr lang="ja-JP" altLang="en-US" sz="1200" dirty="0">
                <a:ea typeface="HG丸ｺﾞｼｯｸM-PRO" panose="020F0600000000000000" pitchFamily="50" charset="-128"/>
              </a:rPr>
            </a:br>
            <a:r>
              <a:rPr lang="en-US" altLang="ja-JP" sz="1200" dirty="0"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ea typeface="HG丸ｺﾞｼｯｸM-PRO" panose="020F0600000000000000" pitchFamily="50" charset="-128"/>
              </a:rPr>
              <a:t>基本理念やまちの将来像、施策の体系、施策一覧が分かるもの。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23F9621-05B7-4627-5582-0161ACA7D861}"/>
              </a:ext>
            </a:extLst>
          </p:cNvPr>
          <p:cNvSpPr/>
          <p:nvPr/>
        </p:nvSpPr>
        <p:spPr bwMode="auto">
          <a:xfrm>
            <a:off x="525294" y="5756885"/>
            <a:ext cx="8161505" cy="40862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事前課題は以上となります。研修当日、忘れずに持参してください。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03868725"/>
      </p:ext>
    </p:extLst>
  </p:cSld>
  <p:clrMapOvr>
    <a:masterClrMapping/>
  </p:clrMapOvr>
</p:sld>
</file>

<file path=ppt/theme/theme1.xml><?xml version="1.0" encoding="utf-8"?>
<a:theme xmlns:a="http://schemas.openxmlformats.org/drawingml/2006/main" name="1_デザインの設定">
  <a:themeElements>
    <a:clrScheme name="1_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デザインの設定">
      <a:majorFont>
        <a:latin typeface="Arial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lnDef>
  </a:objectDefaults>
  <a:extraClrSchemeLst>
    <a:extraClrScheme>
      <a:clrScheme name="1_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HGP創英角ﾎﾟｯﾌﾟ体" panose="040B0A00000000000000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Ｃ</Template>
  <TotalTime>6242</TotalTime>
  <Words>299</Words>
  <Application>Microsoft Office PowerPoint</Application>
  <PresentationFormat>画面に合わせる (4:3)</PresentationFormat>
  <Paragraphs>25</Paragraphs>
  <Slides>4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BIZ UDPゴシック</vt:lpstr>
      <vt:lpstr>HGPｺﾞｼｯｸM</vt:lpstr>
      <vt:lpstr>HGP創英角ﾎﾟｯﾌﾟ体</vt:lpstr>
      <vt:lpstr>HGS創英角ﾎﾟｯﾌﾟ体</vt:lpstr>
      <vt:lpstr>HG丸ｺﾞｼｯｸM-PRO</vt:lpstr>
      <vt:lpstr>Arial</vt:lpstr>
      <vt:lpstr>Times New Roman</vt:lpstr>
      <vt:lpstr>1_デザインの設定</vt:lpstr>
      <vt:lpstr>標準デザイン</vt:lpstr>
      <vt:lpstr>Photo Editor 写真</vt:lpstr>
      <vt:lpstr>事前課題シート</vt:lpstr>
      <vt:lpstr>政策とは、何か</vt:lpstr>
      <vt:lpstr>政策・施策の立案</vt:lpstr>
      <vt:lpstr>政策形成の新たな潮流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ワークシート</dc:title>
  <cp:lastModifiedBy>三浦 裕志</cp:lastModifiedBy>
  <cp:revision>366</cp:revision>
  <dcterms:created xsi:type="dcterms:W3CDTF">2005-07-06T06:42:32Z</dcterms:created>
  <dcterms:modified xsi:type="dcterms:W3CDTF">2025-11-06T11:45:12Z</dcterms:modified>
</cp:coreProperties>
</file>